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46" autoAdjust="0"/>
  </p:normalViewPr>
  <p:slideViewPr>
    <p:cSldViewPr>
      <p:cViewPr varScale="1">
        <p:scale>
          <a:sx n="65" d="100"/>
          <a:sy n="65" d="100"/>
        </p:scale>
        <p:origin x="-2124" y="-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CD5C2-975A-4651-ABD2-57C4A68D3118}" type="datetimeFigureOut">
              <a:rPr lang="en-SG" smtClean="0"/>
              <a:t>15/04/2019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949EB-3CCF-47D4-8FE8-F2DF8E1475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19090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949EB-3CCF-47D4-8FE8-F2DF8E1475BA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85102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D7F9-C242-4291-8E65-CAED72A501C7}" type="datetimeFigureOut">
              <a:rPr lang="en-SG" smtClean="0"/>
              <a:t>15/04/2019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C3B19-A99C-49F7-A2B9-C8D7113C82E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3419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D7F9-C242-4291-8E65-CAED72A501C7}" type="datetimeFigureOut">
              <a:rPr lang="en-SG" smtClean="0"/>
              <a:t>15/04/2019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C3B19-A99C-49F7-A2B9-C8D7113C82E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724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7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D7F9-C242-4291-8E65-CAED72A501C7}" type="datetimeFigureOut">
              <a:rPr lang="en-SG" smtClean="0"/>
              <a:t>15/04/2019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C3B19-A99C-49F7-A2B9-C8D7113C82E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119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D7F9-C242-4291-8E65-CAED72A501C7}" type="datetimeFigureOut">
              <a:rPr lang="en-SG" smtClean="0"/>
              <a:t>15/04/2019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C3B19-A99C-49F7-A2B9-C8D7113C82E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9221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D7F9-C242-4291-8E65-CAED72A501C7}" type="datetimeFigureOut">
              <a:rPr lang="en-SG" smtClean="0"/>
              <a:t>15/04/2019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C3B19-A99C-49F7-A2B9-C8D7113C82E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9433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3338692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3338692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D7F9-C242-4291-8E65-CAED72A501C7}" type="datetimeFigureOut">
              <a:rPr lang="en-SG" smtClean="0"/>
              <a:t>15/04/2019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C3B19-A99C-49F7-A2B9-C8D7113C82E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5621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D7F9-C242-4291-8E65-CAED72A501C7}" type="datetimeFigureOut">
              <a:rPr lang="en-SG" smtClean="0"/>
              <a:t>15/04/2019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C3B19-A99C-49F7-A2B9-C8D7113C82E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7106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D7F9-C242-4291-8E65-CAED72A501C7}" type="datetimeFigureOut">
              <a:rPr lang="en-SG" smtClean="0"/>
              <a:t>15/04/2019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C3B19-A99C-49F7-A2B9-C8D7113C82E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8104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D7F9-C242-4291-8E65-CAED72A501C7}" type="datetimeFigureOut">
              <a:rPr lang="en-SG" smtClean="0"/>
              <a:t>15/04/2019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C3B19-A99C-49F7-A2B9-C8D7113C82E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8674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D7F9-C242-4291-8E65-CAED72A501C7}" type="datetimeFigureOut">
              <a:rPr lang="en-SG" smtClean="0"/>
              <a:t>15/04/2019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C3B19-A99C-49F7-A2B9-C8D7113C82E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88349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D7F9-C242-4291-8E65-CAED72A501C7}" type="datetimeFigureOut">
              <a:rPr lang="en-SG" smtClean="0"/>
              <a:t>15/04/2019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C3B19-A99C-49F7-A2B9-C8D7113C82E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88029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FD7F9-C242-4291-8E65-CAED72A501C7}" type="datetimeFigureOut">
              <a:rPr lang="en-SG" smtClean="0"/>
              <a:t>15/04/2019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C3B19-A99C-49F7-A2B9-C8D7113C82E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5157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35"/>
          <a:stretch/>
        </p:blipFill>
        <p:spPr>
          <a:xfrm>
            <a:off x="0" y="1"/>
            <a:ext cx="6858000" cy="4331590"/>
          </a:xfrm>
          <a:prstGeom prst="rect">
            <a:avLst/>
          </a:prstGeom>
        </p:spPr>
      </p:pic>
      <p:sp>
        <p:nvSpPr>
          <p:cNvPr id="67" name="Rectangle 66"/>
          <p:cNvSpPr/>
          <p:nvPr/>
        </p:nvSpPr>
        <p:spPr>
          <a:xfrm>
            <a:off x="0" y="3782189"/>
            <a:ext cx="6343715" cy="100774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SG"/>
          </a:p>
        </p:txBody>
      </p:sp>
      <p:sp>
        <p:nvSpPr>
          <p:cNvPr id="31" name="Rectangle 30"/>
          <p:cNvSpPr/>
          <p:nvPr/>
        </p:nvSpPr>
        <p:spPr>
          <a:xfrm>
            <a:off x="0" y="3989462"/>
            <a:ext cx="5898878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5" name="Text Box 196"/>
          <p:cNvSpPr txBox="1">
            <a:spLocks noChangeArrowheads="1" noChangeShapeType="1"/>
          </p:cNvSpPr>
          <p:nvPr/>
        </p:nvSpPr>
        <p:spPr bwMode="auto">
          <a:xfrm>
            <a:off x="44624" y="3926205"/>
            <a:ext cx="6319307" cy="810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182880" tIns="36195" rIns="36195" bIns="36195" anchor="t" anchorCtr="0" upright="1">
            <a:no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000" b="1" kern="1400" spc="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SALT FOG CABINETS</a:t>
            </a:r>
            <a:endParaRPr lang="en-SG" sz="6600" kern="1400" spc="-50" dirty="0">
              <a:solidFill>
                <a:schemeClr val="bg1"/>
              </a:solidFill>
              <a:effectLst/>
              <a:latin typeface="Arial" pitchFamily="34" charset="0"/>
              <a:ea typeface="黑体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8641" y="5115468"/>
            <a:ext cx="403244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SG" sz="1400" b="1" kern="1400" dirty="0">
                <a:solidFill>
                  <a:schemeClr val="tx2"/>
                </a:solidFill>
                <a:ea typeface="Times New Roman"/>
                <a:cs typeface="Times New Roman"/>
              </a:rPr>
              <a:t>The FQY series </a:t>
            </a:r>
            <a:r>
              <a:rPr lang="en-SG" sz="1400" b="1" kern="1400" dirty="0" smtClean="0">
                <a:solidFill>
                  <a:schemeClr val="tx2"/>
                </a:solidFill>
                <a:ea typeface="Times New Roman"/>
                <a:cs typeface="Times New Roman"/>
              </a:rPr>
              <a:t>Salt Fog </a:t>
            </a:r>
            <a:r>
              <a:rPr lang="en-SG" sz="1400" b="1" kern="1400" dirty="0">
                <a:solidFill>
                  <a:schemeClr val="tx2"/>
                </a:solidFill>
                <a:ea typeface="Times New Roman"/>
                <a:cs typeface="Times New Roman"/>
              </a:rPr>
              <a:t>Apparatus </a:t>
            </a:r>
            <a:r>
              <a:rPr lang="en-SG" sz="1400" b="1" kern="1400" dirty="0" smtClean="0">
                <a:solidFill>
                  <a:schemeClr val="tx2"/>
                </a:solidFill>
                <a:ea typeface="Times New Roman"/>
                <a:cs typeface="Times New Roman"/>
              </a:rPr>
              <a:t>is </a:t>
            </a:r>
            <a:r>
              <a:rPr lang="en-SG" sz="1400" b="1" kern="1400" dirty="0">
                <a:solidFill>
                  <a:schemeClr val="tx2"/>
                </a:solidFill>
                <a:ea typeface="Times New Roman"/>
                <a:cs typeface="Times New Roman"/>
              </a:rPr>
              <a:t>capable of simulating ocean climate condition. It performs salt fog corrosion test for coating of paint, cladding of manufactured product, electro technical equipment, electronic component, and metallic material, </a:t>
            </a:r>
            <a:r>
              <a:rPr lang="en-SG" sz="1400" b="1" kern="1400" dirty="0" smtClean="0">
                <a:solidFill>
                  <a:schemeClr val="tx2"/>
                </a:solidFill>
                <a:ea typeface="Times New Roman"/>
                <a:cs typeface="Times New Roman"/>
              </a:rPr>
              <a:t>etc. and  </a:t>
            </a:r>
            <a:r>
              <a:rPr lang="en-SG" sz="1400" b="1" kern="1400" dirty="0">
                <a:solidFill>
                  <a:schemeClr val="tx2"/>
                </a:solidFill>
                <a:ea typeface="Times New Roman"/>
                <a:cs typeface="Times New Roman"/>
              </a:rPr>
              <a:t>test the anti-corrosion quality of all the materials </a:t>
            </a:r>
            <a:endParaRPr lang="en-SG" sz="1400" b="1" kern="1400" dirty="0" smtClean="0">
              <a:solidFill>
                <a:schemeClr val="tx2"/>
              </a:solidFill>
              <a:ea typeface="Times New Roman"/>
              <a:cs typeface="Times New Roman"/>
            </a:endParaRPr>
          </a:p>
          <a:p>
            <a:pPr algn="just"/>
            <a:endParaRPr lang="en-SG" sz="1400" b="1" kern="1400" dirty="0">
              <a:solidFill>
                <a:schemeClr val="tx2"/>
              </a:solidFill>
              <a:ea typeface="Times New Roman"/>
              <a:cs typeface="Times New Roman"/>
            </a:endParaRPr>
          </a:p>
          <a:p>
            <a:pPr algn="just"/>
            <a:r>
              <a:rPr lang="en-SG" sz="1400" b="1" kern="1400" dirty="0" smtClean="0">
                <a:solidFill>
                  <a:schemeClr val="tx2"/>
                </a:solidFill>
                <a:ea typeface="Times New Roman"/>
                <a:cs typeface="Times New Roman"/>
              </a:rPr>
              <a:t>It </a:t>
            </a:r>
            <a:r>
              <a:rPr lang="en-SG" sz="1400" b="1" kern="1400" dirty="0">
                <a:solidFill>
                  <a:schemeClr val="tx2"/>
                </a:solidFill>
                <a:ea typeface="Times New Roman"/>
                <a:cs typeface="Times New Roman"/>
              </a:rPr>
              <a:t>complies with National Standard GB2423.17 (Basic Circumstance Test Regulations of Electric &amp; Electronic Products Test: Salt Spray Test Method), IEC68-2-11 (Second Part of Test Rules under Basic Environment: </a:t>
            </a:r>
            <a:r>
              <a:rPr lang="en-SG" sz="1400" b="1" kern="1400" dirty="0" smtClean="0">
                <a:solidFill>
                  <a:schemeClr val="tx2"/>
                </a:solidFill>
                <a:ea typeface="Times New Roman"/>
                <a:cs typeface="Times New Roman"/>
              </a:rPr>
              <a:t>Test, Test</a:t>
            </a:r>
            <a:r>
              <a:rPr lang="en-SG" sz="1400" b="1" kern="1400" dirty="0">
                <a:solidFill>
                  <a:schemeClr val="tx2"/>
                </a:solidFill>
                <a:ea typeface="Times New Roman"/>
                <a:cs typeface="Times New Roman"/>
              </a:rPr>
              <a:t>: Salt Fog) and ISO9227 (Artificial Simulating Weathering Corrosion Test-Salt Spray Test) to do salt spray test.</a:t>
            </a:r>
          </a:p>
          <a:p>
            <a:pPr algn="just"/>
            <a:endParaRPr lang="en-SG" sz="1400" b="1" kern="1400" dirty="0">
              <a:solidFill>
                <a:schemeClr val="tx2"/>
              </a:solidFill>
              <a:ea typeface="Times New Roman"/>
              <a:cs typeface="Times New Roman"/>
            </a:endParaRPr>
          </a:p>
          <a:p>
            <a:pPr algn="just"/>
            <a:r>
              <a:rPr lang="en-SG" sz="1400" b="1" kern="1400" dirty="0">
                <a:solidFill>
                  <a:schemeClr val="tx2"/>
                </a:solidFill>
                <a:ea typeface="Times New Roman"/>
                <a:cs typeface="Times New Roman"/>
              </a:rPr>
              <a:t>The FQY series are designed and manufactured by our company is in accordance with the specification of ISO9227 </a:t>
            </a:r>
            <a:endParaRPr lang="en-SG" sz="1400" b="1" dirty="0" smtClean="0">
              <a:solidFill>
                <a:schemeClr val="tx2"/>
              </a:solidFill>
            </a:endParaRPr>
          </a:p>
          <a:p>
            <a:pPr algn="just"/>
            <a:endParaRPr lang="en-US" sz="1400" b="1" dirty="0">
              <a:solidFill>
                <a:schemeClr val="tx2"/>
              </a:solidFill>
            </a:endParaRPr>
          </a:p>
          <a:p>
            <a:pPr algn="just"/>
            <a:endParaRPr lang="en-SG" sz="1400" b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516" y="5143550"/>
            <a:ext cx="2016819" cy="13442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564" y="6566221"/>
            <a:ext cx="2016819" cy="13467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86" b="32323"/>
          <a:stretch/>
        </p:blipFill>
        <p:spPr>
          <a:xfrm>
            <a:off x="4429072" y="7999928"/>
            <a:ext cx="2021311" cy="156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9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8879796"/>
            <a:ext cx="2520279" cy="810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87"/>
          <a:stretch/>
        </p:blipFill>
        <p:spPr bwMode="auto">
          <a:xfrm>
            <a:off x="3182241" y="8931362"/>
            <a:ext cx="3416153" cy="383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3220194" y="9310969"/>
            <a:ext cx="3429000" cy="383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196"/>
          <p:cNvSpPr txBox="1">
            <a:spLocks noChangeArrowheads="1" noChangeShapeType="1"/>
          </p:cNvSpPr>
          <p:nvPr/>
        </p:nvSpPr>
        <p:spPr bwMode="auto">
          <a:xfrm>
            <a:off x="116632" y="848544"/>
            <a:ext cx="6409755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182880" tIns="36195" rIns="36195" bIns="36195" anchor="t" anchorCtr="0" upright="1">
            <a:noAutofit/>
          </a:bodyPr>
          <a:lstStyle/>
          <a:p>
            <a:r>
              <a:rPr lang="en-SG" sz="1200" b="1" kern="1400" dirty="0">
                <a:solidFill>
                  <a:schemeClr val="tx2"/>
                </a:solidFill>
                <a:ea typeface="Times New Roman"/>
                <a:cs typeface="Times New Roman"/>
              </a:rPr>
              <a:t>ASTM-B117, JIS-D0201, JIS-H8502, JIS-H8610, JIS-Z2371, GB/T </a:t>
            </a:r>
            <a:r>
              <a:rPr lang="en-SG" sz="1200" b="1" kern="1400" dirty="0" smtClean="0">
                <a:solidFill>
                  <a:schemeClr val="tx2"/>
                </a:solidFill>
                <a:ea typeface="Times New Roman"/>
                <a:cs typeface="Times New Roman"/>
              </a:rPr>
              <a:t>10125, ISO9227 </a:t>
            </a:r>
            <a:endParaRPr lang="en-SG" sz="1200" kern="1400" dirty="0">
              <a:solidFill>
                <a:schemeClr val="tx2"/>
              </a:solidFill>
              <a:ea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0648" y="272480"/>
            <a:ext cx="633774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SG" sz="2800" b="1" kern="1400" dirty="0">
                <a:solidFill>
                  <a:schemeClr val="tx2"/>
                </a:solidFill>
                <a:ea typeface="Times New Roman"/>
                <a:cs typeface="Times New Roman"/>
              </a:rPr>
              <a:t>Standards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4857" y="9360307"/>
            <a:ext cx="115288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SG" sz="1050" dirty="0" smtClean="0"/>
              <a:t>+86 2159884839</a:t>
            </a:r>
            <a:endParaRPr lang="en-SG" sz="1050" dirty="0"/>
          </a:p>
        </p:txBody>
      </p:sp>
      <p:sp>
        <p:nvSpPr>
          <p:cNvPr id="17" name="Rectangle 16"/>
          <p:cNvSpPr/>
          <p:nvPr/>
        </p:nvSpPr>
        <p:spPr>
          <a:xfrm>
            <a:off x="249461" y="1280592"/>
            <a:ext cx="633774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SG" sz="2800" b="1" kern="1400" dirty="0" smtClean="0">
                <a:solidFill>
                  <a:schemeClr val="tx2"/>
                </a:solidFill>
                <a:ea typeface="Times New Roman"/>
                <a:cs typeface="Times New Roman"/>
              </a:rPr>
              <a:t>Technical Specification</a:t>
            </a:r>
            <a:endParaRPr lang="en-SG" sz="2800" b="1" kern="1400" dirty="0">
              <a:solidFill>
                <a:schemeClr val="tx2"/>
              </a:solidFill>
              <a:ea typeface="Times New Roman"/>
              <a:cs typeface="Times New Roman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146096"/>
              </p:ext>
            </p:extLst>
          </p:nvPr>
        </p:nvGraphicFramePr>
        <p:xfrm>
          <a:off x="260649" y="6604259"/>
          <a:ext cx="6337746" cy="20931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199"/>
                <a:gridCol w="4537547"/>
              </a:tblGrid>
              <a:tr h="360039"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effectLst/>
                        </a:rPr>
                        <a:t>Product Ref</a:t>
                      </a:r>
                      <a:endParaRPr lang="en-SG" sz="1100" b="1" dirty="0">
                        <a:solidFill>
                          <a:srgbClr val="808080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7387" marR="67387" marT="16698" marB="166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1" dirty="0" smtClean="0">
                          <a:effectLst/>
                        </a:rPr>
                        <a:t>Dimension</a:t>
                      </a:r>
                      <a:endParaRPr lang="en-SG" sz="1100" b="1" dirty="0">
                        <a:solidFill>
                          <a:srgbClr val="808080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7387" marR="67387" marT="16698" marB="16698" anchor="ctr"/>
                </a:tc>
              </a:tr>
              <a:tr h="2888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00" dirty="0" smtClean="0">
                          <a:effectLst/>
                          <a:latin typeface="+mn-lt"/>
                        </a:rPr>
                        <a:t>FQY-015</a:t>
                      </a:r>
                      <a:endParaRPr lang="en-SG" sz="1200" kern="100" dirty="0" smtClean="0">
                        <a:effectLst/>
                        <a:latin typeface="+mn-lt"/>
                        <a:ea typeface="宋体"/>
                      </a:endParaRPr>
                    </a:p>
                  </a:txBody>
                  <a:tcPr marL="67387" marR="67387" marT="16698" marB="1669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dirty="0" smtClean="0">
                          <a:solidFill>
                            <a:schemeClr val="tx2"/>
                          </a:solidFill>
                        </a:rPr>
                        <a:t>630×500×450</a:t>
                      </a:r>
                    </a:p>
                  </a:txBody>
                  <a:tcPr marL="67387" marR="67387" marT="16698" marB="16698" anchor="ctr"/>
                </a:tc>
              </a:tr>
              <a:tr h="2888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b="1" dirty="0" smtClean="0"/>
                        <a:t>FQY-025</a:t>
                      </a:r>
                    </a:p>
                  </a:txBody>
                  <a:tcPr marL="67387" marR="67387" marT="16698" marB="1669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dirty="0" smtClean="0">
                          <a:solidFill>
                            <a:schemeClr val="tx2"/>
                          </a:solidFill>
                        </a:rPr>
                        <a:t>900×550×600</a:t>
                      </a:r>
                    </a:p>
                  </a:txBody>
                  <a:tcPr marL="67387" marR="67387" marT="16698" marB="16698" anchor="ctr"/>
                </a:tc>
              </a:tr>
              <a:tr h="288853"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en-SG" sz="1100" b="1" dirty="0" smtClean="0"/>
                        <a:t>FQY-075</a:t>
                      </a:r>
                    </a:p>
                  </a:txBody>
                  <a:tcPr marL="67387" marR="67387" marT="16698" marB="1669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dirty="0" smtClean="0">
                          <a:solidFill>
                            <a:schemeClr val="tx2"/>
                          </a:solidFill>
                        </a:rPr>
                        <a:t>1100×750×600</a:t>
                      </a:r>
                    </a:p>
                  </a:txBody>
                  <a:tcPr marL="67387" marR="67387" marT="16698" marB="16698" anchor="ctr"/>
                </a:tc>
              </a:tr>
              <a:tr h="2888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b="1" dirty="0" smtClean="0"/>
                        <a:t>FQY-100</a:t>
                      </a:r>
                    </a:p>
                  </a:txBody>
                  <a:tcPr marL="67387" marR="67387" marT="16698" marB="1669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dirty="0" smtClean="0">
                          <a:solidFill>
                            <a:schemeClr val="tx2"/>
                          </a:solidFill>
                        </a:rPr>
                        <a:t>1300×1000×600</a:t>
                      </a:r>
                    </a:p>
                  </a:txBody>
                  <a:tcPr marL="67387" marR="67387" marT="16698" marB="16698" anchor="ctr"/>
                </a:tc>
              </a:tr>
              <a:tr h="2888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b="1" dirty="0" smtClean="0"/>
                        <a:t>FQY-160</a:t>
                      </a:r>
                    </a:p>
                  </a:txBody>
                  <a:tcPr marL="67387" marR="67387" marT="16698" marB="1669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dirty="0" smtClean="0">
                          <a:solidFill>
                            <a:schemeClr val="tx2"/>
                          </a:solidFill>
                        </a:rPr>
                        <a:t>1600×900×900</a:t>
                      </a:r>
                    </a:p>
                  </a:txBody>
                  <a:tcPr marL="67387" marR="67387" marT="16698" marB="16698" anchor="ctr"/>
                </a:tc>
              </a:tr>
              <a:tr h="2888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00" dirty="0" smtClean="0">
                          <a:effectLst/>
                          <a:latin typeface="+mn-lt"/>
                        </a:rPr>
                        <a:t>FQY-200</a:t>
                      </a:r>
                      <a:endParaRPr lang="en-SG" sz="1200" kern="100" dirty="0" smtClean="0">
                        <a:effectLst/>
                        <a:latin typeface="+mn-lt"/>
                        <a:ea typeface="宋体"/>
                      </a:endParaRPr>
                    </a:p>
                  </a:txBody>
                  <a:tcPr marL="67387" marR="67387" marT="16698" marB="1669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dirty="0" smtClean="0">
                          <a:solidFill>
                            <a:schemeClr val="tx2"/>
                          </a:solidFill>
                        </a:rPr>
                        <a:t>2000×1000×600</a:t>
                      </a:r>
                    </a:p>
                  </a:txBody>
                  <a:tcPr marL="67387" marR="67387" marT="16698" marB="16698" anchor="ctr"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260648" y="6028194"/>
            <a:ext cx="633774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SG" sz="2800" b="1" dirty="0">
                <a:solidFill>
                  <a:schemeClr val="tx2"/>
                </a:solidFill>
              </a:rPr>
              <a:t>Ordering information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718341"/>
              </p:ext>
            </p:extLst>
          </p:nvPr>
        </p:nvGraphicFramePr>
        <p:xfrm>
          <a:off x="257324" y="1913801"/>
          <a:ext cx="6340648" cy="3922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0724"/>
                <a:gridCol w="944454"/>
                <a:gridCol w="848770"/>
                <a:gridCol w="883189"/>
                <a:gridCol w="906593"/>
                <a:gridCol w="872175"/>
                <a:gridCol w="974743"/>
              </a:tblGrid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050" kern="100" dirty="0" smtClean="0">
                          <a:effectLst/>
                          <a:latin typeface="+mn-lt"/>
                          <a:ea typeface="宋体"/>
                        </a:rPr>
                        <a:t>Model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FQY-015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FQY-025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FQY-075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FQY-100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FQY-160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FQY-200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000" kern="100">
                          <a:effectLst/>
                          <a:latin typeface="+mn-lt"/>
                        </a:rPr>
                        <a:t>Internal Dimension (</a:t>
                      </a:r>
                      <a:r>
                        <a:rPr lang="en-US" sz="1000" kern="100">
                          <a:effectLst/>
                          <a:latin typeface="+mn-lt"/>
                        </a:rPr>
                        <a:t>mm)</a:t>
                      </a:r>
                      <a:endParaRPr lang="en-SG" sz="105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630×500×</a:t>
                      </a:r>
                      <a:br>
                        <a:rPr lang="en-US" sz="1000" kern="100" dirty="0">
                          <a:effectLst/>
                          <a:latin typeface="+mn-lt"/>
                        </a:rPr>
                      </a:br>
                      <a:r>
                        <a:rPr lang="en-US" sz="1000" kern="100" dirty="0">
                          <a:effectLst/>
                          <a:latin typeface="+mn-lt"/>
                        </a:rPr>
                        <a:t>450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900×550×</a:t>
                      </a:r>
                      <a:br>
                        <a:rPr lang="en-US" sz="1000" kern="100" dirty="0">
                          <a:effectLst/>
                          <a:latin typeface="+mn-lt"/>
                        </a:rPr>
                      </a:br>
                      <a:r>
                        <a:rPr lang="en-US" sz="1000" kern="100" dirty="0">
                          <a:effectLst/>
                          <a:latin typeface="+mn-lt"/>
                        </a:rPr>
                        <a:t>600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1100×750×</a:t>
                      </a:r>
                      <a:br>
                        <a:rPr lang="en-US" sz="1000" kern="100" dirty="0">
                          <a:effectLst/>
                          <a:latin typeface="+mn-lt"/>
                        </a:rPr>
                      </a:br>
                      <a:r>
                        <a:rPr lang="en-US" sz="1000" kern="100" dirty="0">
                          <a:effectLst/>
                          <a:latin typeface="+mn-lt"/>
                        </a:rPr>
                        <a:t>600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1300×1000</a:t>
                      </a:r>
                      <a:r>
                        <a:rPr lang="en-US" sz="1000" kern="100" dirty="0" smtClean="0">
                          <a:effectLst/>
                          <a:latin typeface="+mn-lt"/>
                        </a:rPr>
                        <a:t>×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600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1600×900×</a:t>
                      </a:r>
                      <a:br>
                        <a:rPr lang="en-US" sz="1000" kern="100" dirty="0">
                          <a:effectLst/>
                          <a:latin typeface="+mn-lt"/>
                        </a:rPr>
                      </a:br>
                      <a:r>
                        <a:rPr lang="en-US" sz="1000" kern="100" dirty="0">
                          <a:effectLst/>
                          <a:latin typeface="+mn-lt"/>
                        </a:rPr>
                        <a:t>900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2000×1000×</a:t>
                      </a:r>
                      <a:br>
                        <a:rPr lang="en-US" sz="1000" kern="100" dirty="0">
                          <a:effectLst/>
                          <a:latin typeface="+mn-lt"/>
                        </a:rPr>
                      </a:br>
                      <a:r>
                        <a:rPr lang="en-US" sz="1000" kern="100" dirty="0">
                          <a:effectLst/>
                          <a:latin typeface="+mn-lt"/>
                        </a:rPr>
                        <a:t>600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000" kern="100" dirty="0">
                          <a:effectLst/>
                          <a:latin typeface="+mn-lt"/>
                        </a:rPr>
                        <a:t>External Dimension (</a:t>
                      </a:r>
                      <a:r>
                        <a:rPr lang="en-US" sz="1000" kern="100" dirty="0">
                          <a:effectLst/>
                          <a:latin typeface="+mn-lt"/>
                        </a:rPr>
                        <a:t>mm</a:t>
                      </a:r>
                      <a:r>
                        <a:rPr lang="en-US" sz="1000" kern="100" dirty="0" smtClean="0">
                          <a:effectLst/>
                          <a:latin typeface="+mn-lt"/>
                        </a:rPr>
                        <a:t>)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+mn-lt"/>
                        </a:rPr>
                        <a:t>1330×850×</a:t>
                      </a:r>
                      <a:br>
                        <a:rPr lang="en-US" sz="1000" kern="100">
                          <a:effectLst/>
                          <a:latin typeface="+mn-lt"/>
                        </a:rPr>
                      </a:br>
                      <a:r>
                        <a:rPr lang="en-US" sz="1000" kern="100">
                          <a:effectLst/>
                          <a:latin typeface="+mn-lt"/>
                        </a:rPr>
                        <a:t>1300</a:t>
                      </a:r>
                      <a:endParaRPr lang="en-SG" sz="105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1600×900×</a:t>
                      </a:r>
                      <a:br>
                        <a:rPr lang="en-US" sz="1000" kern="100" dirty="0">
                          <a:effectLst/>
                          <a:latin typeface="+mn-lt"/>
                        </a:rPr>
                      </a:br>
                      <a:r>
                        <a:rPr lang="en-US" sz="1000" kern="100" dirty="0">
                          <a:effectLst/>
                          <a:latin typeface="+mn-lt"/>
                        </a:rPr>
                        <a:t>1300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1800×1100</a:t>
                      </a:r>
                      <a:r>
                        <a:rPr lang="en-US" sz="1000" kern="100" dirty="0" smtClean="0">
                          <a:effectLst/>
                          <a:latin typeface="+mn-lt"/>
                        </a:rPr>
                        <a:t>×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1500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2000×1250</a:t>
                      </a:r>
                      <a:r>
                        <a:rPr lang="en-US" sz="1000" kern="100" dirty="0" smtClean="0">
                          <a:effectLst/>
                          <a:latin typeface="+mn-lt"/>
                        </a:rPr>
                        <a:t>×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1600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2300×1250</a:t>
                      </a:r>
                      <a:r>
                        <a:rPr lang="en-US" sz="1000" kern="100" dirty="0" smtClean="0">
                          <a:effectLst/>
                          <a:latin typeface="+mn-lt"/>
                        </a:rPr>
                        <a:t>×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1600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+mn-lt"/>
                        </a:rPr>
                        <a:t>2800×1400×</a:t>
                      </a:r>
                      <a:br>
                        <a:rPr lang="en-US" sz="1000" kern="100">
                          <a:effectLst/>
                          <a:latin typeface="+mn-lt"/>
                        </a:rPr>
                      </a:br>
                      <a:r>
                        <a:rPr lang="en-US" sz="1000" kern="100">
                          <a:effectLst/>
                          <a:latin typeface="+mn-lt"/>
                        </a:rPr>
                        <a:t>1600</a:t>
                      </a:r>
                      <a:endParaRPr lang="en-SG" sz="105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321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000" kern="100">
                          <a:effectLst/>
                          <a:latin typeface="+mn-lt"/>
                        </a:rPr>
                        <a:t>Volume (L)</a:t>
                      </a:r>
                      <a:endParaRPr lang="en-SG" sz="105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+mn-lt"/>
                        </a:rPr>
                        <a:t>150</a:t>
                      </a:r>
                      <a:endParaRPr lang="en-SG" sz="105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+mn-lt"/>
                        </a:rPr>
                        <a:t>250</a:t>
                      </a:r>
                      <a:endParaRPr lang="en-SG" sz="105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750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+mn-lt"/>
                        </a:rPr>
                        <a:t>1000</a:t>
                      </a:r>
                      <a:endParaRPr lang="en-SG" sz="105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1600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+mn-lt"/>
                        </a:rPr>
                        <a:t>2000</a:t>
                      </a:r>
                      <a:endParaRPr lang="en-SG" sz="105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368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000" kern="100">
                          <a:effectLst/>
                          <a:latin typeface="+mn-lt"/>
                        </a:rPr>
                        <a:t>Temperature</a:t>
                      </a:r>
                      <a:endParaRPr lang="en-SG" sz="105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000" kern="100" dirty="0">
                          <a:effectLst/>
                          <a:latin typeface="+mn-lt"/>
                        </a:rPr>
                        <a:t>Room Temperature </a:t>
                      </a:r>
                      <a:r>
                        <a:rPr lang="en-US" sz="1000" kern="100" dirty="0">
                          <a:effectLst/>
                          <a:latin typeface="+mn-lt"/>
                        </a:rPr>
                        <a:t>-60℃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343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+mn-lt"/>
                        </a:rPr>
                        <a:t>Tolerance</a:t>
                      </a:r>
                      <a:endParaRPr lang="en-SG" sz="105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≤±2℃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318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+mn-lt"/>
                        </a:rPr>
                        <a:t>Fluctuation</a:t>
                      </a:r>
                      <a:endParaRPr lang="en-SG" sz="105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≤±0.5℃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364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000" kern="100">
                          <a:effectLst/>
                          <a:latin typeface="+mn-lt"/>
                        </a:rPr>
                        <a:t>Drain</a:t>
                      </a:r>
                      <a:endParaRPr lang="en-SG" sz="105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1-2ml/80cm²·h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230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000" kern="100">
                          <a:effectLst/>
                          <a:latin typeface="+mn-lt"/>
                        </a:rPr>
                        <a:t>Spray Frequency</a:t>
                      </a:r>
                      <a:endParaRPr lang="en-SG" sz="105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000" kern="100" dirty="0">
                          <a:effectLst/>
                          <a:latin typeface="+mn-lt"/>
                        </a:rPr>
                        <a:t>Continuous, weekly schedule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2776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000" kern="100">
                          <a:effectLst/>
                          <a:latin typeface="+mn-lt"/>
                        </a:rPr>
                        <a:t>Power</a:t>
                      </a:r>
                      <a:endParaRPr lang="en-SG" sz="105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+mn-lt"/>
                        </a:rPr>
                        <a:t>3Kw</a:t>
                      </a:r>
                      <a:endParaRPr lang="en-SG" sz="105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+mn-lt"/>
                        </a:rPr>
                        <a:t>4Kw</a:t>
                      </a:r>
                      <a:endParaRPr lang="en-SG" sz="105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+mn-lt"/>
                        </a:rPr>
                        <a:t>8Kw</a:t>
                      </a:r>
                      <a:endParaRPr lang="en-SG" sz="105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252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000" kern="100">
                          <a:effectLst/>
                          <a:latin typeface="+mn-lt"/>
                        </a:rPr>
                        <a:t>Voltage</a:t>
                      </a:r>
                      <a:endParaRPr lang="en-SG" sz="105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220V</a:t>
                      </a:r>
                      <a:r>
                        <a:rPr lang="en-SG" sz="1000" kern="100" dirty="0" smtClean="0">
                          <a:effectLst/>
                          <a:latin typeface="+mn-lt"/>
                        </a:rPr>
                        <a:t>,</a:t>
                      </a:r>
                      <a:r>
                        <a:rPr lang="en-SG" sz="1000" kern="1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000" kern="100" dirty="0" smtClean="0">
                          <a:effectLst/>
                          <a:latin typeface="+mn-lt"/>
                        </a:rPr>
                        <a:t>50Hz</a:t>
                      </a:r>
                      <a:endParaRPr lang="en-SG" sz="105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03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256</Words>
  <Application>Microsoft Office PowerPoint</Application>
  <PresentationFormat>A4 Paper (210x297 mm)</PresentationFormat>
  <Paragraphs>74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Tang</dc:creator>
  <cp:lastModifiedBy>Tang</cp:lastModifiedBy>
  <cp:revision>54</cp:revision>
  <dcterms:created xsi:type="dcterms:W3CDTF">2019-03-13T07:21:13Z</dcterms:created>
  <dcterms:modified xsi:type="dcterms:W3CDTF">2019-04-15T07:44:39Z</dcterms:modified>
</cp:coreProperties>
</file>